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2"/>
  </p:notesMasterIdLst>
  <p:handoutMasterIdLst>
    <p:handoutMasterId r:id="rId23"/>
  </p:handoutMasterIdLst>
  <p:sldIdLst>
    <p:sldId id="1595" r:id="rId7"/>
    <p:sldId id="2076136817" r:id="rId8"/>
    <p:sldId id="2076136835" r:id="rId9"/>
    <p:sldId id="2076136837" r:id="rId10"/>
    <p:sldId id="2076136834" r:id="rId11"/>
    <p:sldId id="2076136838" r:id="rId12"/>
    <p:sldId id="261" r:id="rId13"/>
    <p:sldId id="1599" r:id="rId14"/>
    <p:sldId id="1605" r:id="rId15"/>
    <p:sldId id="1600" r:id="rId16"/>
    <p:sldId id="1606" r:id="rId17"/>
    <p:sldId id="1601" r:id="rId18"/>
    <p:sldId id="2076136836" r:id="rId19"/>
    <p:sldId id="2076136830" r:id="rId20"/>
    <p:sldId id="1627"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7"/>
            <p14:sldId id="2076136834"/>
            <p14:sldId id="2076136838"/>
            <p14:sldId id="261"/>
            <p14:sldId id="1599"/>
            <p14:sldId id="1605"/>
            <p14:sldId id="1600"/>
            <p14:sldId id="1606"/>
            <p14:sldId id="1601"/>
            <p14:sldId id="2076136836"/>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B01B4-1D62-45ED-88D7-68435E3EBDA6}"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CC794D2C-DE44-4357-B400-BA6B61F68866}">
      <dgm:prSet/>
      <dgm:spPr/>
      <dgm:t>
        <a:bodyPr/>
        <a:lstStyle/>
        <a:p>
          <a:r>
            <a:rPr lang="en-US"/>
            <a:t>Extend user experience within modern pages &amp; libraries</a:t>
          </a:r>
        </a:p>
      </dgm:t>
    </dgm:pt>
    <dgm:pt modelId="{5D9168E3-5380-43D2-AFA7-DABC7813395F}" type="parTrans" cxnId="{B9CF5C88-61C5-49FF-A7B8-A1F0689BAABE}">
      <dgm:prSet/>
      <dgm:spPr/>
      <dgm:t>
        <a:bodyPr/>
        <a:lstStyle/>
        <a:p>
          <a:endParaRPr lang="en-US"/>
        </a:p>
      </dgm:t>
    </dgm:pt>
    <dgm:pt modelId="{B3C53AD6-A094-4984-BA0A-64CCE32D26E2}" type="sibTrans" cxnId="{B9CF5C88-61C5-49FF-A7B8-A1F0689BAABE}">
      <dgm:prSet/>
      <dgm:spPr/>
      <dgm:t>
        <a:bodyPr/>
        <a:lstStyle/>
        <a:p>
          <a:endParaRPr lang="en-US"/>
        </a:p>
      </dgm:t>
    </dgm:pt>
    <dgm:pt modelId="{7DF5BA5A-4F04-48C2-8FE2-30D465DE71F5}">
      <dgm:prSet/>
      <dgm:spPr/>
      <dgm:t>
        <a:bodyPr/>
        <a:lstStyle/>
        <a:p>
          <a:r>
            <a:rPr lang="en-US"/>
            <a:t>Customize notification areas, toolbars, and list data views</a:t>
          </a:r>
        </a:p>
      </dgm:t>
    </dgm:pt>
    <dgm:pt modelId="{567AC217-0009-48C8-84B8-47D99428D8C0}" type="parTrans" cxnId="{ABDA9248-6054-4659-9EA5-1021CD71B84E}">
      <dgm:prSet/>
      <dgm:spPr/>
      <dgm:t>
        <a:bodyPr/>
        <a:lstStyle/>
        <a:p>
          <a:endParaRPr lang="en-US"/>
        </a:p>
      </dgm:t>
    </dgm:pt>
    <dgm:pt modelId="{4034CAA5-273C-435D-AD2B-A3C8381E2137}" type="sibTrans" cxnId="{ABDA9248-6054-4659-9EA5-1021CD71B84E}">
      <dgm:prSet/>
      <dgm:spPr/>
      <dgm:t>
        <a:bodyPr/>
        <a:lstStyle/>
        <a:p>
          <a:endParaRPr lang="en-US"/>
        </a:p>
      </dgm:t>
    </dgm:pt>
    <dgm:pt modelId="{421DE064-A41B-49ED-9EC5-00106B017A6E}" type="pres">
      <dgm:prSet presAssocID="{9E0B01B4-1D62-45ED-88D7-68435E3EBDA6}" presName="hierChild1" presStyleCnt="0">
        <dgm:presLayoutVars>
          <dgm:chPref val="1"/>
          <dgm:dir/>
          <dgm:animOne val="branch"/>
          <dgm:animLvl val="lvl"/>
          <dgm:resizeHandles/>
        </dgm:presLayoutVars>
      </dgm:prSet>
      <dgm:spPr/>
    </dgm:pt>
    <dgm:pt modelId="{F2E4681B-0140-4373-BDE6-C351E5D1F80E}" type="pres">
      <dgm:prSet presAssocID="{CC794D2C-DE44-4357-B400-BA6B61F68866}" presName="hierRoot1" presStyleCnt="0"/>
      <dgm:spPr/>
    </dgm:pt>
    <dgm:pt modelId="{0385372C-6319-4D19-84CA-204476E6280A}" type="pres">
      <dgm:prSet presAssocID="{CC794D2C-DE44-4357-B400-BA6B61F68866}" presName="composite" presStyleCnt="0"/>
      <dgm:spPr/>
    </dgm:pt>
    <dgm:pt modelId="{5C332A7D-4CD7-4A90-BC48-BEC186AAC3D3}" type="pres">
      <dgm:prSet presAssocID="{CC794D2C-DE44-4357-B400-BA6B61F68866}" presName="background" presStyleLbl="node0" presStyleIdx="0" presStyleCnt="2"/>
      <dgm:spPr/>
    </dgm:pt>
    <dgm:pt modelId="{4640E749-4974-4F81-8FC1-839714866BCF}" type="pres">
      <dgm:prSet presAssocID="{CC794D2C-DE44-4357-B400-BA6B61F68866}" presName="text" presStyleLbl="fgAcc0" presStyleIdx="0" presStyleCnt="2">
        <dgm:presLayoutVars>
          <dgm:chPref val="3"/>
        </dgm:presLayoutVars>
      </dgm:prSet>
      <dgm:spPr/>
    </dgm:pt>
    <dgm:pt modelId="{D946F0BB-CC51-4DEF-AD66-F0A5CC6313DA}" type="pres">
      <dgm:prSet presAssocID="{CC794D2C-DE44-4357-B400-BA6B61F68866}" presName="hierChild2" presStyleCnt="0"/>
      <dgm:spPr/>
    </dgm:pt>
    <dgm:pt modelId="{9ED65119-548E-4F2A-96C4-508EEA950A5E}" type="pres">
      <dgm:prSet presAssocID="{7DF5BA5A-4F04-48C2-8FE2-30D465DE71F5}" presName="hierRoot1" presStyleCnt="0"/>
      <dgm:spPr/>
    </dgm:pt>
    <dgm:pt modelId="{9E34991A-5951-4AFB-B446-05285FA04896}" type="pres">
      <dgm:prSet presAssocID="{7DF5BA5A-4F04-48C2-8FE2-30D465DE71F5}" presName="composite" presStyleCnt="0"/>
      <dgm:spPr/>
    </dgm:pt>
    <dgm:pt modelId="{4775BB3E-EAA9-40CD-8441-412F302655AB}" type="pres">
      <dgm:prSet presAssocID="{7DF5BA5A-4F04-48C2-8FE2-30D465DE71F5}" presName="background" presStyleLbl="node0" presStyleIdx="1" presStyleCnt="2"/>
      <dgm:spPr/>
    </dgm:pt>
    <dgm:pt modelId="{27082EDF-5E34-4E04-AAEB-5918D49F4C2D}" type="pres">
      <dgm:prSet presAssocID="{7DF5BA5A-4F04-48C2-8FE2-30D465DE71F5}" presName="text" presStyleLbl="fgAcc0" presStyleIdx="1" presStyleCnt="2">
        <dgm:presLayoutVars>
          <dgm:chPref val="3"/>
        </dgm:presLayoutVars>
      </dgm:prSet>
      <dgm:spPr/>
    </dgm:pt>
    <dgm:pt modelId="{02E0E3A4-D581-48A0-AC26-003ED8D10CA1}" type="pres">
      <dgm:prSet presAssocID="{7DF5BA5A-4F04-48C2-8FE2-30D465DE71F5}" presName="hierChild2" presStyleCnt="0"/>
      <dgm:spPr/>
    </dgm:pt>
  </dgm:ptLst>
  <dgm:cxnLst>
    <dgm:cxn modelId="{41512709-AB5D-4D48-A448-4C903E9FC92F}" type="presOf" srcId="{7DF5BA5A-4F04-48C2-8FE2-30D465DE71F5}" destId="{27082EDF-5E34-4E04-AAEB-5918D49F4C2D}" srcOrd="0" destOrd="0" presId="urn:microsoft.com/office/officeart/2005/8/layout/hierarchy1"/>
    <dgm:cxn modelId="{ABDA9248-6054-4659-9EA5-1021CD71B84E}" srcId="{9E0B01B4-1D62-45ED-88D7-68435E3EBDA6}" destId="{7DF5BA5A-4F04-48C2-8FE2-30D465DE71F5}" srcOrd="1" destOrd="0" parTransId="{567AC217-0009-48C8-84B8-47D99428D8C0}" sibTransId="{4034CAA5-273C-435D-AD2B-A3C8381E2137}"/>
    <dgm:cxn modelId="{B9CF5C88-61C5-49FF-A7B8-A1F0689BAABE}" srcId="{9E0B01B4-1D62-45ED-88D7-68435E3EBDA6}" destId="{CC794D2C-DE44-4357-B400-BA6B61F68866}" srcOrd="0" destOrd="0" parTransId="{5D9168E3-5380-43D2-AFA7-DABC7813395F}" sibTransId="{B3C53AD6-A094-4984-BA0A-64CCE32D26E2}"/>
    <dgm:cxn modelId="{40E6CC9A-9424-47B7-AF8F-318975676EAA}" type="presOf" srcId="{CC794D2C-DE44-4357-B400-BA6B61F68866}" destId="{4640E749-4974-4F81-8FC1-839714866BCF}" srcOrd="0" destOrd="0" presId="urn:microsoft.com/office/officeart/2005/8/layout/hierarchy1"/>
    <dgm:cxn modelId="{06DA7CD6-6A8F-46CF-B780-BA2609A287B2}" type="presOf" srcId="{9E0B01B4-1D62-45ED-88D7-68435E3EBDA6}" destId="{421DE064-A41B-49ED-9EC5-00106B017A6E}" srcOrd="0" destOrd="0" presId="urn:microsoft.com/office/officeart/2005/8/layout/hierarchy1"/>
    <dgm:cxn modelId="{E3C4C54C-C3BF-4B07-8419-3AD133287EF0}" type="presParOf" srcId="{421DE064-A41B-49ED-9EC5-00106B017A6E}" destId="{F2E4681B-0140-4373-BDE6-C351E5D1F80E}" srcOrd="0" destOrd="0" presId="urn:microsoft.com/office/officeart/2005/8/layout/hierarchy1"/>
    <dgm:cxn modelId="{77683B7E-9415-49FA-AF64-6E98F5D84EAF}" type="presParOf" srcId="{F2E4681B-0140-4373-BDE6-C351E5D1F80E}" destId="{0385372C-6319-4D19-84CA-204476E6280A}" srcOrd="0" destOrd="0" presId="urn:microsoft.com/office/officeart/2005/8/layout/hierarchy1"/>
    <dgm:cxn modelId="{83B6BE61-312E-4E04-A850-BBB728C42AA5}" type="presParOf" srcId="{0385372C-6319-4D19-84CA-204476E6280A}" destId="{5C332A7D-4CD7-4A90-BC48-BEC186AAC3D3}" srcOrd="0" destOrd="0" presId="urn:microsoft.com/office/officeart/2005/8/layout/hierarchy1"/>
    <dgm:cxn modelId="{CE272586-CA7F-494D-A4F9-E2C261922C33}" type="presParOf" srcId="{0385372C-6319-4D19-84CA-204476E6280A}" destId="{4640E749-4974-4F81-8FC1-839714866BCF}" srcOrd="1" destOrd="0" presId="urn:microsoft.com/office/officeart/2005/8/layout/hierarchy1"/>
    <dgm:cxn modelId="{9B5D6510-0D0D-4B29-BA01-0518D5FB75B8}" type="presParOf" srcId="{F2E4681B-0140-4373-BDE6-C351E5D1F80E}" destId="{D946F0BB-CC51-4DEF-AD66-F0A5CC6313DA}" srcOrd="1" destOrd="0" presId="urn:microsoft.com/office/officeart/2005/8/layout/hierarchy1"/>
    <dgm:cxn modelId="{07248D58-2BA6-4D42-9415-8CE252B995F2}" type="presParOf" srcId="{421DE064-A41B-49ED-9EC5-00106B017A6E}" destId="{9ED65119-548E-4F2A-96C4-508EEA950A5E}" srcOrd="1" destOrd="0" presId="urn:microsoft.com/office/officeart/2005/8/layout/hierarchy1"/>
    <dgm:cxn modelId="{8BFC5A1B-0C15-4491-9678-28E3C1AF8832}" type="presParOf" srcId="{9ED65119-548E-4F2A-96C4-508EEA950A5E}" destId="{9E34991A-5951-4AFB-B446-05285FA04896}" srcOrd="0" destOrd="0" presId="urn:microsoft.com/office/officeart/2005/8/layout/hierarchy1"/>
    <dgm:cxn modelId="{46560E2F-922C-45D1-8BFC-423CCA546674}" type="presParOf" srcId="{9E34991A-5951-4AFB-B446-05285FA04896}" destId="{4775BB3E-EAA9-40CD-8441-412F302655AB}" srcOrd="0" destOrd="0" presId="urn:microsoft.com/office/officeart/2005/8/layout/hierarchy1"/>
    <dgm:cxn modelId="{98C2E9EF-DFEA-4A4B-BE90-8813CC97AE54}" type="presParOf" srcId="{9E34991A-5951-4AFB-B446-05285FA04896}" destId="{27082EDF-5E34-4E04-AAEB-5918D49F4C2D}" srcOrd="1" destOrd="0" presId="urn:microsoft.com/office/officeart/2005/8/layout/hierarchy1"/>
    <dgm:cxn modelId="{26520528-BB78-4C13-9783-10847144F130}" type="presParOf" srcId="{9ED65119-548E-4F2A-96C4-508EEA950A5E}" destId="{02E0E3A4-D581-48A0-AC26-003ED8D10CA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32A7D-4CD7-4A90-BC48-BEC186AAC3D3}">
      <dsp:nvSpPr>
        <dsp:cNvPr id="0" name=""/>
        <dsp:cNvSpPr/>
      </dsp:nvSpPr>
      <dsp:spPr>
        <a:xfrm>
          <a:off x="1357"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640E749-4974-4F81-8FC1-839714866BCF}">
      <dsp:nvSpPr>
        <dsp:cNvPr id="0" name=""/>
        <dsp:cNvSpPr/>
      </dsp:nvSpPr>
      <dsp:spPr>
        <a:xfrm>
          <a:off x="530930"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Extend user experience within modern pages &amp; libraries</a:t>
          </a:r>
        </a:p>
      </dsp:txBody>
      <dsp:txXfrm>
        <a:off x="619573" y="1067664"/>
        <a:ext cx="4588865" cy="2849220"/>
      </dsp:txXfrm>
    </dsp:sp>
    <dsp:sp modelId="{4775BB3E-EAA9-40CD-8441-412F302655AB}">
      <dsp:nvSpPr>
        <dsp:cNvPr id="0" name=""/>
        <dsp:cNvSpPr/>
      </dsp:nvSpPr>
      <dsp:spPr>
        <a:xfrm>
          <a:off x="5826654"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082EDF-5E34-4E04-AAEB-5918D49F4C2D}">
      <dsp:nvSpPr>
        <dsp:cNvPr id="0" name=""/>
        <dsp:cNvSpPr/>
      </dsp:nvSpPr>
      <dsp:spPr>
        <a:xfrm>
          <a:off x="6356226"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Customize notification areas, toolbars, and list data views</a:t>
          </a:r>
        </a:p>
      </dsp:txBody>
      <dsp:txXfrm>
        <a:off x="6444869" y="1067664"/>
        <a:ext cx="4588865" cy="28492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8/22/2020 6:22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8/22/2020 6:22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8/22/2020 6:22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8/22/2020 6:22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392"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2757227"/>
            <a:ext cx="6529149" cy="847540"/>
          </a:xfrm>
          <a:noFill/>
        </p:spPr>
        <p:txBody>
          <a:bodyPr lIns="0" tIns="0" rIns="0" bIns="0" anchor="b" anchorCtr="0">
            <a:spAutoFit/>
          </a:bodyPr>
          <a:lstStyle>
            <a:lvl1pPr algn="l" defTabSz="951304" rtl="0" eaLnBrk="1" latinLnBrk="0" hangingPunct="1">
              <a:lnSpc>
                <a:spcPct val="90000"/>
              </a:lnSpc>
              <a:spcBef>
                <a:spcPct val="0"/>
              </a:spcBef>
              <a:buNone/>
              <a:defRPr lang="en-US" sz="6119" b="1" kern="1200" cap="none" spc="-51"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94121" y="1"/>
            <a:ext cx="6051037" cy="635336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95915" y="4041281"/>
            <a:ext cx="5620704" cy="508524"/>
          </a:xfrm>
          <a:noFill/>
        </p:spPr>
        <p:txBody>
          <a:bodyPr wrap="square" lIns="0" tIns="0" rIns="0" bIns="0">
            <a:spAutoFit/>
          </a:bodyPr>
          <a:lstStyle>
            <a:lvl1pPr marL="0" indent="0">
              <a:spcBef>
                <a:spcPts val="0"/>
              </a:spcBef>
              <a:buNone/>
              <a:defRPr sz="3672"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39846" y="3427"/>
            <a:ext cx="1464741" cy="547263"/>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latin typeface="Proxima Nova" panose="02000506030000020004" pitchFamily="50" charset="0"/>
            </a:endParaRP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95914" y="3742206"/>
            <a:ext cx="1524227"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7A262671-C9F6-47A3-A145-BA23EBD4B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2707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5"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jpeg"/><Relationship Id="rId1" Type="http://schemas.openxmlformats.org/officeDocument/2006/relationships/slideLayout" Target="../slideLayouts/slideLayout4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M12</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SPFx Field Customizer</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2178" y="2062493"/>
            <a:ext cx="4830162" cy="4058808"/>
          </a:xfrm>
        </p:spPr>
        <p:txBody>
          <a:bodyPr vert="horz" lIns="93260" tIns="46630" rIns="93260" bIns="46630" rtlCol="0" anchor="ctr">
            <a:normAutofit lnSpcReduction="10000"/>
          </a:bodyPr>
          <a:lstStyle/>
          <a:p>
            <a:pPr marL="0" indent="0">
              <a:buNone/>
            </a:pPr>
            <a:r>
              <a:rPr lang="en-US" sz="2040" dirty="0">
                <a:latin typeface="Avenir Next LT Pro" panose="020B0504020202020204" pitchFamily="34" charset="0"/>
              </a:rPr>
              <a:t>By using SPFx field customizers we can modify the list views.</a:t>
            </a:r>
          </a:p>
          <a:p>
            <a:pPr marL="0"/>
            <a:endParaRPr lang="en-US" sz="2040" dirty="0">
              <a:latin typeface="Avenir Next LT Pro" panose="020B0504020202020204" pitchFamily="34" charset="0"/>
            </a:endParaRPr>
          </a:p>
          <a:p>
            <a:pPr>
              <a:buFont typeface="Wingdings" panose="05000000000000000000" pitchFamily="2" charset="2"/>
              <a:buChar char="ü"/>
            </a:pPr>
            <a:r>
              <a:rPr lang="en-US" sz="2040" b="1" dirty="0" err="1">
                <a:latin typeface="Avenir Next LT Pro" panose="020B0504020202020204" pitchFamily="34" charset="0"/>
              </a:rPr>
              <a:t>onInit</a:t>
            </a:r>
            <a:r>
              <a:rPr lang="en-US" sz="2040" b="1" dirty="0">
                <a:latin typeface="Avenir Next LT Pro" panose="020B0504020202020204" pitchFamily="34" charset="0"/>
              </a:rPr>
              <a:t>(): </a:t>
            </a:r>
            <a:r>
              <a:rPr lang="en-US" sz="2040" dirty="0">
                <a:latin typeface="Avenir Next LT Pro" panose="020B0504020202020204" pitchFamily="34" charset="0"/>
              </a:rPr>
              <a:t>The </a:t>
            </a:r>
            <a:r>
              <a:rPr lang="en-US" sz="2040" dirty="0" err="1">
                <a:latin typeface="Avenir Next LT Pro" panose="020B0504020202020204" pitchFamily="34" charset="0"/>
              </a:rPr>
              <a:t>onInit</a:t>
            </a:r>
            <a:r>
              <a:rPr lang="en-US" sz="2040" dirty="0">
                <a:latin typeface="Avenir Next LT Pro" panose="020B0504020202020204" pitchFamily="34" charset="0"/>
              </a:rPr>
              <a:t>() method get called after </a:t>
            </a:r>
            <a:r>
              <a:rPr lang="en-US" sz="2040" dirty="0" err="1">
                <a:latin typeface="Avenir Next LT Pro" panose="020B0504020202020204" pitchFamily="34" charset="0"/>
              </a:rPr>
              <a:t>this.context</a:t>
            </a:r>
            <a:r>
              <a:rPr lang="en-US" sz="2040" dirty="0">
                <a:latin typeface="Avenir Next LT Pro" panose="020B0504020202020204" pitchFamily="34" charset="0"/>
              </a:rPr>
              <a:t> and </a:t>
            </a:r>
            <a:r>
              <a:rPr lang="en-US" sz="2040" dirty="0" err="1">
                <a:latin typeface="Avenir Next LT Pro" panose="020B0504020202020204" pitchFamily="34" charset="0"/>
              </a:rPr>
              <a:t>this.properties</a:t>
            </a:r>
            <a:r>
              <a:rPr lang="en-US" sz="2040" dirty="0">
                <a:latin typeface="Avenir Next LT Pro" panose="020B0504020202020204" pitchFamily="34" charset="0"/>
              </a:rPr>
              <a:t> are assigned, but before the page DOM is ready.</a:t>
            </a:r>
          </a:p>
          <a:p>
            <a:pPr>
              <a:buFont typeface="Wingdings" panose="05000000000000000000" pitchFamily="2" charset="2"/>
              <a:buChar char="ü"/>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a:t>
            </a:r>
          </a:p>
          <a:p>
            <a:pPr>
              <a:buFont typeface="Wingdings" panose="05000000000000000000" pitchFamily="2" charset="2"/>
              <a:buChar char="ü"/>
            </a:pPr>
            <a:r>
              <a:rPr lang="en-US" sz="2040" b="1" dirty="0" err="1">
                <a:latin typeface="Avenir Next LT Pro" panose="020B0504020202020204" pitchFamily="34" charset="0"/>
              </a:rPr>
              <a:t>onDisposeCell</a:t>
            </a:r>
            <a:r>
              <a:rPr lang="en-US" sz="2040" b="1" dirty="0">
                <a:latin typeface="Avenir Next LT Pro" panose="020B0504020202020204" pitchFamily="34" charset="0"/>
              </a:rPr>
              <a:t>(): </a:t>
            </a:r>
            <a:r>
              <a:rPr lang="en-US" sz="2040" dirty="0" err="1">
                <a:latin typeface="Avenir Next LT Pro" panose="020B0504020202020204" pitchFamily="34" charset="0"/>
              </a:rPr>
              <a:t>onDisposeCell</a:t>
            </a:r>
            <a:r>
              <a:rPr lang="en-US" sz="2040" dirty="0">
                <a:latin typeface="Avenir Next LT Pro" panose="020B0504020202020204" pitchFamily="34" charset="0"/>
              </a:rPr>
              <a:t>() is used to free up resources that were allocated while rendering.</a:t>
            </a:r>
          </a:p>
        </p:txBody>
      </p:sp>
      <p:pic>
        <p:nvPicPr>
          <p:cNvPr id="6" name="Content Placeholder 5" descr="A screenshot of a cell phone&#10;&#10;Description automatically generated">
            <a:extLst>
              <a:ext uri="{FF2B5EF4-FFF2-40B4-BE49-F238E27FC236}">
                <a16:creationId xmlns:a16="http://schemas.microsoft.com/office/drawing/2014/main" id="{8AC334AC-28AF-4515-A8C7-0DF5106BFD5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841" r="26302" b="1"/>
          <a:stretch/>
        </p:blipFill>
        <p:spPr>
          <a:xfrm>
            <a:off x="6097672" y="815265"/>
            <a:ext cx="5533416" cy="5363995"/>
          </a:xfrm>
          <a:prstGeom prst="rect">
            <a:avLst/>
          </a:prstGeom>
        </p:spPr>
      </p:pic>
    </p:spTree>
    <p:extLst>
      <p:ext uri="{BB962C8B-B14F-4D97-AF65-F5344CB8AC3E}">
        <p14:creationId xmlns:p14="http://schemas.microsoft.com/office/powerpoint/2010/main" val="151470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8" y="1909688"/>
            <a:ext cx="7307626" cy="1695079"/>
          </a:xfrm>
        </p:spPr>
        <p:txBody>
          <a:bodyPr/>
          <a:lstStyle/>
          <a:p>
            <a:r>
              <a:rPr lang="en-US" dirty="0"/>
              <a:t>Listview Command Set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17440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Listview Customizer Command Set</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1" y="2376899"/>
            <a:ext cx="4650191" cy="3397736"/>
          </a:xfrm>
        </p:spPr>
        <p:txBody>
          <a:bodyPr vert="horz" lIns="93260" tIns="46630" rIns="93260" bIns="46630" rtlCol="0" anchor="ctr">
            <a:normAutofit/>
          </a:bodyPr>
          <a:lstStyle/>
          <a:p>
            <a:pPr marL="0" indent="0">
              <a:buNone/>
            </a:pPr>
            <a:r>
              <a:rPr lang="en-US" sz="2040" dirty="0">
                <a:latin typeface="Avenir Next LT Pro" panose="020B0504020202020204" pitchFamily="34" charset="0"/>
              </a:rPr>
              <a:t>By using command sets, we can add new actions with client-side code to implement the behaviors.</a:t>
            </a:r>
          </a:p>
          <a:p>
            <a:pPr marL="0"/>
            <a:endParaRPr lang="en-US" sz="2040" dirty="0">
              <a:latin typeface="Avenir Next LT Pro" panose="020B0504020202020204" pitchFamily="34" charset="0"/>
            </a:endParaRPr>
          </a:p>
          <a:p>
            <a:pPr marL="0" indent="0">
              <a:buNone/>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p>
          <a:p>
            <a:pPr marL="0" indent="0">
              <a:buNone/>
            </a:pP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 Here we can use the </a:t>
            </a:r>
            <a:r>
              <a:rPr lang="en-US" sz="2040" dirty="0" err="1">
                <a:latin typeface="Avenir Next LT Pro" panose="020B0504020202020204" pitchFamily="34" charset="0"/>
              </a:rPr>
              <a:t>event.domElement</a:t>
            </a:r>
            <a:r>
              <a:rPr lang="en-US" sz="2040" dirty="0">
                <a:latin typeface="Avenir Next LT Pro" panose="020B0504020202020204" pitchFamily="34" charset="0"/>
              </a:rPr>
              <a:t> HTML element to extend our functionality.</a:t>
            </a:r>
          </a:p>
        </p:txBody>
      </p:sp>
      <p:pic>
        <p:nvPicPr>
          <p:cNvPr id="1026" name="Picture 2">
            <a:extLst>
              <a:ext uri="{FF2B5EF4-FFF2-40B4-BE49-F238E27FC236}">
                <a16:creationId xmlns:a16="http://schemas.microsoft.com/office/drawing/2014/main" id="{6F071853-0489-47EC-A536-41EE5732B9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8858" r="11309" b="-2"/>
          <a:stretch/>
        </p:blipFill>
        <p:spPr bwMode="auto">
          <a:xfrm>
            <a:off x="6097672" y="815265"/>
            <a:ext cx="5533416" cy="536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1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62AD-9BAD-4B36-BE77-4EA0669CDE6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1EC413D-A29D-4D96-8BCF-1A255C4F5A9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48343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726230" cy="1477328"/>
          </a:xfrm>
          <a:prstGeom prst="rect">
            <a:avLst/>
          </a:prstGeom>
        </p:spPr>
        <p:txBody>
          <a:bodyPr wrap="none">
            <a:spAutoFit/>
          </a:bodyPr>
          <a:lstStyle/>
          <a:p>
            <a:pPr marL="285750" lvl="0" indent="-285750">
              <a:buFont typeface="Wingdings" panose="05000000000000000000" pitchFamily="2" charset="2"/>
              <a:buChar char="ü"/>
            </a:pPr>
            <a:r>
              <a:rPr lang="en-GB" dirty="0"/>
              <a:t>Build your first SPFx Extension</a:t>
            </a:r>
          </a:p>
          <a:p>
            <a:pPr marL="285750" lvl="0" indent="-285750">
              <a:buFont typeface="Wingdings" panose="05000000000000000000" pitchFamily="2" charset="2"/>
              <a:buChar char="ü"/>
            </a:pPr>
            <a:r>
              <a:rPr lang="en-GB" dirty="0"/>
              <a:t>Create an Application customizer extension</a:t>
            </a:r>
          </a:p>
          <a:p>
            <a:pPr marL="285750" lvl="0" indent="-285750">
              <a:buFont typeface="Wingdings" panose="05000000000000000000" pitchFamily="2" charset="2"/>
              <a:buChar char="ü"/>
            </a:pPr>
            <a:r>
              <a:rPr lang="en-GB" dirty="0"/>
              <a:t>Create a Field customizer extension</a:t>
            </a:r>
          </a:p>
          <a:p>
            <a:pPr marL="285750" lvl="0" indent="-285750">
              <a:buFont typeface="Wingdings" panose="05000000000000000000" pitchFamily="2" charset="2"/>
              <a:buChar char="ü"/>
            </a:pPr>
            <a:r>
              <a:rPr lang="en-GB" dirty="0"/>
              <a:t>Create a command set extension</a:t>
            </a:r>
          </a:p>
          <a:p>
            <a:pPr marL="285750" lvl="0" indent="-285750">
              <a:buFont typeface="Wingdings" panose="05000000000000000000" pitchFamily="2" charset="2"/>
              <a:buChar char="ü"/>
            </a:pPr>
            <a:r>
              <a:rPr lang="en-GB" dirty="0"/>
              <a:t>Create a Library component for SPFx webpart</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GB" dirty="0">
                <a:solidFill>
                  <a:schemeClr val="bg1">
                    <a:lumMod val="50000"/>
                  </a:schemeClr>
                </a:solidFill>
              </a:rPr>
              <a:t>SharePoint Framework Extensions Overview </a:t>
            </a:r>
          </a:p>
          <a:p>
            <a:pPr marL="285750" lvl="0" indent="-285750">
              <a:lnSpc>
                <a:spcPct val="150000"/>
              </a:lnSpc>
              <a:buFont typeface="Wingdings" panose="05000000000000000000" pitchFamily="2" charset="2"/>
              <a:buChar char="ü"/>
            </a:pPr>
            <a:r>
              <a:rPr lang="en-GB" dirty="0">
                <a:solidFill>
                  <a:schemeClr val="bg1">
                    <a:lumMod val="50000"/>
                  </a:schemeClr>
                </a:solidFill>
              </a:rPr>
              <a:t>Types of Extensions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an application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field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command set </a:t>
            </a:r>
          </a:p>
          <a:p>
            <a:pPr marL="285750" lvl="0" indent="-285750">
              <a:lnSpc>
                <a:spcPct val="150000"/>
              </a:lnSpc>
              <a:buFont typeface="Wingdings" panose="05000000000000000000" pitchFamily="2" charset="2"/>
              <a:buChar char="ü"/>
            </a:pPr>
            <a:r>
              <a:rPr lang="en-GB" dirty="0">
                <a:solidFill>
                  <a:schemeClr val="bg1">
                    <a:lumMod val="50000"/>
                  </a:schemeClr>
                </a:solidFill>
              </a:rPr>
              <a:t>SPFx Library</a:t>
            </a:r>
          </a:p>
          <a:p>
            <a:pPr marL="285750" lvl="0" indent="-285750">
              <a:lnSpc>
                <a:spcPct val="150000"/>
              </a:lnSpc>
              <a:buFont typeface="Wingdings" panose="05000000000000000000" pitchFamily="2" charset="2"/>
              <a:buChar char="ü"/>
            </a:pPr>
            <a:r>
              <a:rPr lang="en-GB" dirty="0">
                <a:solidFill>
                  <a:schemeClr val="bg1">
                    <a:lumMod val="50000"/>
                  </a:schemeClr>
                </a:solidFill>
              </a:rPr>
              <a:t>Creating a Library</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636077" cy="369332"/>
          </a:xfrm>
          <a:prstGeom prst="rect">
            <a:avLst/>
          </a:prstGeom>
        </p:spPr>
        <p:txBody>
          <a:bodyPr wrap="none">
            <a:spAutoFit/>
          </a:bodyPr>
          <a:lstStyle/>
          <a:p>
            <a:r>
              <a:rPr lang="en-US" b="1" dirty="0">
                <a:solidFill>
                  <a:srgbClr val="7030A0"/>
                </a:solidFill>
              </a:rPr>
              <a:t>Module 12: </a:t>
            </a:r>
            <a:r>
              <a:rPr lang="en-GB" b="1" dirty="0">
                <a:solidFill>
                  <a:srgbClr val="7030A0"/>
                </a:solidFill>
              </a:rPr>
              <a:t>SharePoint Framework Extensions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Extension overview</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9F6C129-CB66-4E0B-9A35-1FD5BE663008}"/>
              </a:ext>
            </a:extLst>
          </p:cNvPr>
          <p:cNvPicPr>
            <a:picLocks noChangeAspect="1"/>
          </p:cNvPicPr>
          <p:nvPr/>
        </p:nvPicPr>
        <p:blipFill rotWithShape="1">
          <a:blip r:embed="rId2">
            <a:alphaModFix amt="35000"/>
          </a:blip>
          <a:srcRect b="12834"/>
          <a:stretch/>
        </p:blipFill>
        <p:spPr>
          <a:xfrm>
            <a:off x="-4328" y="10"/>
            <a:ext cx="12440803" cy="6994515"/>
          </a:xfrm>
          <a:prstGeom prst="rect">
            <a:avLst/>
          </a:prstGeom>
        </p:spPr>
      </p:pic>
      <p:sp>
        <p:nvSpPr>
          <p:cNvPr id="4" name="Title 3">
            <a:extLst>
              <a:ext uri="{FF2B5EF4-FFF2-40B4-BE49-F238E27FC236}">
                <a16:creationId xmlns:a16="http://schemas.microsoft.com/office/drawing/2014/main" id="{84F5A2E1-1286-40DC-870D-A9BF4D04DA7C}"/>
              </a:ext>
            </a:extLst>
          </p:cNvPr>
          <p:cNvSpPr>
            <a:spLocks noGrp="1"/>
          </p:cNvSpPr>
          <p:nvPr>
            <p:ph type="title"/>
          </p:nvPr>
        </p:nvSpPr>
        <p:spPr>
          <a:xfrm>
            <a:off x="656369" y="328138"/>
            <a:ext cx="11123736" cy="1158347"/>
          </a:xfrm>
        </p:spPr>
        <p:txBody>
          <a:bodyPr vert="horz" lIns="91440" tIns="45720" rIns="91440" bIns="45720" rtlCol="0" anchor="ctr">
            <a:normAutofit/>
          </a:bodyPr>
          <a:lstStyle/>
          <a:p>
            <a:pPr defTabSz="914400"/>
            <a:r>
              <a:rPr lang="en-US" dirty="0">
                <a:ln w="3175">
                  <a:noFill/>
                </a:ln>
                <a:ea typeface="+mn-ea"/>
              </a:rPr>
              <a:t>SPFx Extension</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4304" y="2162181"/>
            <a:ext cx="658216" cy="65830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95568" y="1369671"/>
            <a:ext cx="2583254" cy="1298559"/>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1675" y="5204776"/>
            <a:ext cx="2057745" cy="103439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6532" y="5842717"/>
            <a:ext cx="495245" cy="49531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FD0E13D-7A9D-446D-818B-8195D27A6C3C}"/>
              </a:ext>
            </a:extLst>
          </p:cNvPr>
          <p:cNvGraphicFramePr>
            <a:graphicFrameLocks noGrp="1"/>
          </p:cNvGraphicFramePr>
          <p:nvPr>
            <p:ph idx="1"/>
            <p:extLst>
              <p:ext uri="{D42A27DB-BD31-4B8C-83A1-F6EECF244321}">
                <p14:modId xmlns:p14="http://schemas.microsoft.com/office/powerpoint/2010/main" val="4171099638"/>
              </p:ext>
            </p:extLst>
          </p:nvPr>
        </p:nvGraphicFramePr>
        <p:xfrm>
          <a:off x="656369" y="1818475"/>
          <a:ext cx="11123736" cy="4481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86A9F269-29A1-42A0-9184-7B8AAA23B3E5}"/>
              </a:ext>
            </a:extLst>
          </p:cNvPr>
          <p:cNvSpPr/>
          <p:nvPr/>
        </p:nvSpPr>
        <p:spPr>
          <a:xfrm>
            <a:off x="684154" y="1464450"/>
            <a:ext cx="5609549" cy="461665"/>
          </a:xfrm>
          <a:prstGeom prst="rect">
            <a:avLst/>
          </a:prstGeom>
        </p:spPr>
        <p:txBody>
          <a:bodyPr wrap="none">
            <a:spAutoFit/>
          </a:bodyPr>
          <a:lstStyle/>
          <a:p>
            <a:r>
              <a:rPr lang="en-GB" sz="2400" dirty="0"/>
              <a:t>SharePoint Framework v1.3.0 - Sep 25 2017</a:t>
            </a:r>
          </a:p>
        </p:txBody>
      </p:sp>
    </p:spTree>
    <p:extLst>
      <p:ext uri="{BB962C8B-B14F-4D97-AF65-F5344CB8AC3E}">
        <p14:creationId xmlns:p14="http://schemas.microsoft.com/office/powerpoint/2010/main" val="370230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367384" y="9427"/>
            <a:ext cx="11468567" cy="696251"/>
          </a:xfrm>
        </p:spPr>
        <p:txBody>
          <a:bodyPr>
            <a:normAutofit/>
          </a:bodyPr>
          <a:lstStyle/>
          <a:p>
            <a:r>
              <a:rPr lang="en-US" sz="4400" b="1" dirty="0"/>
              <a:t>SharePoint Framework Extensions Overview</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p:txBody>
          <a:bodyPr>
            <a:normAutofit/>
          </a:bodyPr>
          <a:lstStyle/>
          <a:p>
            <a:pPr marL="0" indent="0" algn="just">
              <a:buNone/>
            </a:pPr>
            <a:r>
              <a:rPr lang="en-US" sz="2400" dirty="0">
                <a:ea typeface="Tahoma" panose="020B0604030504040204" pitchFamily="34" charset="0"/>
                <a:cs typeface="Tahoma" panose="020B0604030504040204" pitchFamily="34" charset="0"/>
              </a:rPr>
              <a:t>You can use SharePoint Framework (SPFx) Extensions to extend the SharePoint user experience. With SPFx Extensions, you can customize more facets of the SharePoint experience, including notification areas, toolbars, and list data views. SPFx Extensions are available in all Microsoft 365 subscriptions for production usage.</a:t>
            </a:r>
          </a:p>
          <a:p>
            <a:pPr marL="0" indent="0" algn="just">
              <a:buNone/>
            </a:pPr>
            <a:endParaRPr lang="en-US" sz="2400" dirty="0">
              <a:ea typeface="Tahoma" panose="020B0604030504040204" pitchFamily="34" charset="0"/>
              <a:cs typeface="Tahoma" panose="020B0604030504040204" pitchFamily="34" charset="0"/>
            </a:endParaRPr>
          </a:p>
          <a:p>
            <a:pPr marL="0" indent="0" algn="just">
              <a:buNone/>
            </a:pPr>
            <a:r>
              <a:rPr lang="en-US" sz="2400" dirty="0">
                <a:ea typeface="Tahoma" panose="020B0604030504040204" pitchFamily="34" charset="0"/>
                <a:cs typeface="Tahoma" panose="020B0604030504040204" pitchFamily="34" charset="0"/>
              </a:rPr>
              <a:t>SPFx Extensions enable you to extend the SharePoint user experience within modern pages and document libraries, while using the familiar SPFx tools and libraries for client-side development. Specifically, the SPFx includes three extension types:</a:t>
            </a:r>
          </a:p>
          <a:p>
            <a:pPr marL="0" indent="0">
              <a:buNone/>
            </a:pPr>
            <a:endParaRPr lang="en-US" sz="2000" dirty="0">
              <a:ea typeface="Tahoma" panose="020B0604030504040204" pitchFamily="34" charset="0"/>
              <a:cs typeface="Tahoma" panose="020B0604030504040204" pitchFamily="34" charset="0"/>
            </a:endParaRP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Application Customizers</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Field Customizers: </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Command Sets</a:t>
            </a:r>
            <a:r>
              <a:rPr lang="en-US" sz="2000" dirty="0">
                <a:ea typeface="Tahoma" panose="020B0604030504040204" pitchFamily="34" charset="0"/>
                <a:cs typeface="Tahoma" panose="020B0604030504040204" pitchFamily="34" charset="0"/>
              </a:rPr>
              <a:t>: </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0789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AD26-9045-4740-BB80-CB1F4106FD3E}"/>
              </a:ext>
            </a:extLst>
          </p:cNvPr>
          <p:cNvSpPr>
            <a:spLocks noGrp="1"/>
          </p:cNvSpPr>
          <p:nvPr>
            <p:ph type="title"/>
          </p:nvPr>
        </p:nvSpPr>
        <p:spPr/>
        <p:txBody>
          <a:bodyPr/>
          <a:lstStyle/>
          <a:p>
            <a:r>
              <a:rPr lang="en-US" dirty="0"/>
              <a:t>SPFx has three extension types</a:t>
            </a:r>
            <a:endParaRPr lang="en-GB" dirty="0"/>
          </a:p>
        </p:txBody>
      </p:sp>
      <p:sp>
        <p:nvSpPr>
          <p:cNvPr id="3" name="Content Placeholder 2">
            <a:extLst>
              <a:ext uri="{FF2B5EF4-FFF2-40B4-BE49-F238E27FC236}">
                <a16:creationId xmlns:a16="http://schemas.microsoft.com/office/drawing/2014/main" id="{DD64C412-AB5B-4C51-953F-1A8A16CA7C7C}"/>
              </a:ext>
            </a:extLst>
          </p:cNvPr>
          <p:cNvSpPr>
            <a:spLocks noGrp="1"/>
          </p:cNvSpPr>
          <p:nvPr>
            <p:ph idx="1"/>
          </p:nvPr>
        </p:nvSpPr>
        <p:spPr/>
        <p:txBody>
          <a:bodyPr/>
          <a:lstStyle/>
          <a:p>
            <a:pPr marL="0" indent="0">
              <a:buNone/>
            </a:pPr>
            <a:endParaRPr lang="en-US" sz="3600" b="1" dirty="0"/>
          </a:p>
          <a:p>
            <a:pPr marL="0" indent="0">
              <a:buNone/>
            </a:pPr>
            <a:r>
              <a:rPr lang="en-US" sz="3600" dirty="0"/>
              <a:t>Application Customizers</a:t>
            </a:r>
          </a:p>
          <a:p>
            <a:pPr lvl="1">
              <a:buFont typeface="Wingdings" panose="05000000000000000000" pitchFamily="2" charset="2"/>
              <a:buChar char="§"/>
            </a:pPr>
            <a:r>
              <a:rPr lang="en-US" sz="1600" dirty="0"/>
              <a:t>Allows HTML placeholders with custom rendering.</a:t>
            </a:r>
          </a:p>
          <a:p>
            <a:pPr lvl="1">
              <a:buFont typeface="Wingdings" panose="05000000000000000000" pitchFamily="2" charset="2"/>
              <a:buChar char="§"/>
            </a:pPr>
            <a:r>
              <a:rPr lang="en-US" sz="1600" dirty="0"/>
              <a:t>It is helpful in embedding </a:t>
            </a:r>
            <a:r>
              <a:rPr lang="en-US" sz="1600" dirty="0" err="1"/>
              <a:t>js</a:t>
            </a:r>
            <a:r>
              <a:rPr lang="en-US" sz="1600" dirty="0"/>
              <a:t> code snippets.</a:t>
            </a:r>
          </a:p>
          <a:p>
            <a:pPr lvl="1">
              <a:buFont typeface="Wingdings" panose="05000000000000000000" pitchFamily="2" charset="2"/>
              <a:buChar char="§"/>
            </a:pPr>
            <a:r>
              <a:rPr lang="en-US" sz="1600" dirty="0"/>
              <a:t>Deployment scope varies from Site collection to Site to list level.</a:t>
            </a:r>
          </a:p>
          <a:p>
            <a:pPr lvl="1">
              <a:buFont typeface="Wingdings" panose="05000000000000000000" pitchFamily="2" charset="2"/>
              <a:buChar char="§"/>
            </a:pPr>
            <a:endParaRPr lang="en-US" sz="1600" dirty="0"/>
          </a:p>
          <a:p>
            <a:pPr marL="0" indent="0">
              <a:buNone/>
            </a:pPr>
            <a:r>
              <a:rPr lang="en-US" sz="3600" dirty="0"/>
              <a:t>Field Customizers	</a:t>
            </a:r>
          </a:p>
          <a:p>
            <a:pPr lvl="1">
              <a:buFont typeface="Wingdings" panose="05000000000000000000" pitchFamily="2" charset="2"/>
              <a:buChar char="§"/>
            </a:pPr>
            <a:r>
              <a:rPr lang="en-US" sz="1600" dirty="0"/>
              <a:t>It is helpful in modifying data views in a list.</a:t>
            </a:r>
          </a:p>
          <a:p>
            <a:pPr lvl="1">
              <a:buFont typeface="Wingdings" panose="05000000000000000000" pitchFamily="2" charset="2"/>
              <a:buChar char="§"/>
            </a:pPr>
            <a:r>
              <a:rPr lang="en-US" sz="1600" dirty="0"/>
              <a:t>It can be used along with site column or a list column to override its presentation in the list.</a:t>
            </a:r>
          </a:p>
          <a:p>
            <a:pPr>
              <a:buFont typeface="Wingdings" panose="05000000000000000000" pitchFamily="2" charset="2"/>
              <a:buChar char="§"/>
            </a:pPr>
            <a:endParaRPr lang="en-US" sz="1600" dirty="0"/>
          </a:p>
          <a:p>
            <a:pPr marL="0" indent="0">
              <a:buNone/>
            </a:pPr>
            <a:r>
              <a:rPr lang="en-US" sz="3600" dirty="0"/>
              <a:t>Command Sets</a:t>
            </a:r>
          </a:p>
          <a:p>
            <a:pPr lvl="1">
              <a:buFont typeface="Wingdings" panose="05000000000000000000" pitchFamily="2" charset="2"/>
              <a:buChar char="§"/>
            </a:pPr>
            <a:r>
              <a:rPr lang="en-US" sz="1600" dirty="0"/>
              <a:t>It helps to extend the SharePoint Command surfaces to add actions, which can work with client-side codes.</a:t>
            </a:r>
          </a:p>
          <a:p>
            <a:pPr lvl="1">
              <a:buFont typeface="Wingdings" panose="05000000000000000000" pitchFamily="2" charset="2"/>
              <a:buChar char="§"/>
            </a:pPr>
            <a:r>
              <a:rPr lang="en-US" sz="1600" dirty="0"/>
              <a:t>Toolbars and context menus can be created using this.</a:t>
            </a:r>
          </a:p>
          <a:p>
            <a:pPr lvl="1">
              <a:buFont typeface="Wingdings" panose="05000000000000000000" pitchFamily="2" charset="2"/>
              <a:buChar char="§"/>
            </a:pPr>
            <a:r>
              <a:rPr lang="en-US" sz="1600" dirty="0"/>
              <a:t>Helps to add action buttons to the list.</a:t>
            </a:r>
            <a:endParaRPr lang="en-GB" sz="1600" dirty="0"/>
          </a:p>
        </p:txBody>
      </p:sp>
    </p:spTree>
    <p:extLst>
      <p:ext uri="{BB962C8B-B14F-4D97-AF65-F5344CB8AC3E}">
        <p14:creationId xmlns:p14="http://schemas.microsoft.com/office/powerpoint/2010/main" val="200831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7" y="1909688"/>
            <a:ext cx="8339829" cy="1695079"/>
          </a:xfrm>
        </p:spPr>
        <p:txBody>
          <a:bodyPr/>
          <a:lstStyle/>
          <a:p>
            <a:r>
              <a:rPr lang="en-US" dirty="0"/>
              <a:t>Application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594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5761778" cy="1150525"/>
          </a:xfrm>
        </p:spPr>
        <p:txBody>
          <a:bodyPr vert="horz" lIns="93260" tIns="46630" rIns="93260" bIns="46630" rtlCol="0" anchor="ctr">
            <a:normAutofit/>
          </a:bodyPr>
          <a:lstStyle/>
          <a:p>
            <a:r>
              <a:rPr lang="en-US" sz="3774"/>
              <a:t>SPFx Application Customizer</a:t>
            </a:r>
            <a:endParaRPr lang="en-US" sz="3774" dirty="0"/>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536714" y="2376899"/>
            <a:ext cx="6211956" cy="1906866"/>
          </a:xfrm>
        </p:spPr>
        <p:txBody>
          <a:bodyPr vert="horz" lIns="93260" tIns="46630" rIns="93260" bIns="46630" rtlCol="0" anchor="ctr">
            <a:normAutofit/>
          </a:bodyPr>
          <a:lstStyle/>
          <a:p>
            <a:pPr lvl="1">
              <a:buFont typeface="Wingdings" panose="05000000000000000000" pitchFamily="2" charset="2"/>
              <a:buChar char="ü"/>
            </a:pPr>
            <a:r>
              <a:rPr lang="en-US" sz="1800"/>
              <a:t>Allows HTML placeholders with custom rendering.</a:t>
            </a:r>
          </a:p>
          <a:p>
            <a:pPr lvl="1">
              <a:buFont typeface="Wingdings" panose="05000000000000000000" pitchFamily="2" charset="2"/>
              <a:buChar char="ü"/>
            </a:pPr>
            <a:r>
              <a:rPr lang="en-US" sz="1800"/>
              <a:t>It is helpful in embedding js code snippets.</a:t>
            </a:r>
          </a:p>
          <a:p>
            <a:pPr lvl="1">
              <a:buFont typeface="Wingdings" panose="05000000000000000000" pitchFamily="2" charset="2"/>
              <a:buChar char="ü"/>
            </a:pPr>
            <a:r>
              <a:rPr lang="en-US" sz="1800"/>
              <a:t>It is helpful in embedding css code snippets.</a:t>
            </a:r>
          </a:p>
          <a:p>
            <a:pPr lvl="1">
              <a:buFont typeface="Wingdings" panose="05000000000000000000" pitchFamily="2" charset="2"/>
              <a:buChar char="ü"/>
            </a:pPr>
            <a:r>
              <a:rPr lang="en-US" sz="1800"/>
              <a:t>Deployment scope varies from Site collection to Site to list level.</a:t>
            </a:r>
            <a:endParaRPr lang="en-US" sz="1800" dirty="0"/>
          </a:p>
        </p:txBody>
      </p:sp>
      <p:pic>
        <p:nvPicPr>
          <p:cNvPr id="5" name="Picture 4">
            <a:extLst>
              <a:ext uri="{FF2B5EF4-FFF2-40B4-BE49-F238E27FC236}">
                <a16:creationId xmlns:a16="http://schemas.microsoft.com/office/drawing/2014/main" id="{DB5006FE-0C14-4CDE-AAC3-4A1F4CB366D2}"/>
              </a:ext>
            </a:extLst>
          </p:cNvPr>
          <p:cNvPicPr>
            <a:picLocks noChangeAspect="1"/>
          </p:cNvPicPr>
          <p:nvPr/>
        </p:nvPicPr>
        <p:blipFill>
          <a:blip r:embed="rId2"/>
          <a:stretch>
            <a:fillRect/>
          </a:stretch>
        </p:blipFill>
        <p:spPr>
          <a:xfrm>
            <a:off x="7443979" y="311942"/>
            <a:ext cx="4133850" cy="2657475"/>
          </a:xfrm>
          <a:prstGeom prst="rect">
            <a:avLst/>
          </a:prstGeom>
        </p:spPr>
      </p:pic>
      <p:pic>
        <p:nvPicPr>
          <p:cNvPr id="7" name="Picture 6">
            <a:extLst>
              <a:ext uri="{FF2B5EF4-FFF2-40B4-BE49-F238E27FC236}">
                <a16:creationId xmlns:a16="http://schemas.microsoft.com/office/drawing/2014/main" id="{A5F2C0CF-58DD-4276-B4E7-83D2F9BBDA54}"/>
              </a:ext>
            </a:extLst>
          </p:cNvPr>
          <p:cNvPicPr>
            <a:picLocks noChangeAspect="1"/>
          </p:cNvPicPr>
          <p:nvPr/>
        </p:nvPicPr>
        <p:blipFill>
          <a:blip r:embed="rId3"/>
          <a:stretch>
            <a:fillRect/>
          </a:stretch>
        </p:blipFill>
        <p:spPr>
          <a:xfrm>
            <a:off x="435638" y="4988362"/>
            <a:ext cx="11856636" cy="898230"/>
          </a:xfrm>
          <a:prstGeom prst="rect">
            <a:avLst/>
          </a:prstGeom>
        </p:spPr>
      </p:pic>
    </p:spTree>
    <p:extLst>
      <p:ext uri="{BB962C8B-B14F-4D97-AF65-F5344CB8AC3E}">
        <p14:creationId xmlns:p14="http://schemas.microsoft.com/office/powerpoint/2010/main" val="18782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p:txBody>
          <a:bodyPr/>
          <a:lstStyle/>
          <a:p>
            <a:r>
              <a:rPr lang="en-US" dirty="0"/>
              <a:t>Field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89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91</TotalTime>
  <Words>553</Words>
  <Application>Microsoft Office PowerPoint</Application>
  <PresentationFormat>Custom</PresentationFormat>
  <Paragraphs>79</Paragraphs>
  <Slides>15</Slides>
  <Notes>3</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3" baseType="lpstr">
      <vt:lpstr>Arial</vt:lpstr>
      <vt:lpstr>Avenir Next LT Pro</vt:lpstr>
      <vt:lpstr>Calibri</vt:lpstr>
      <vt:lpstr>Calibri Light</vt:lpstr>
      <vt:lpstr>Consolas</vt:lpstr>
      <vt:lpstr>Proxima Nova</vt:lpstr>
      <vt:lpstr>Proxima Nova Semibold</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M12</vt:lpstr>
      <vt:lpstr>Agenda</vt:lpstr>
      <vt:lpstr>Introduction</vt:lpstr>
      <vt:lpstr>SPFx Extension</vt:lpstr>
      <vt:lpstr>SharePoint Framework Extensions Overview</vt:lpstr>
      <vt:lpstr>SPFx has three extension types</vt:lpstr>
      <vt:lpstr>Application Customizer</vt:lpstr>
      <vt:lpstr>SPFx Application Customizer</vt:lpstr>
      <vt:lpstr>Field Customizer</vt:lpstr>
      <vt:lpstr>SPFx Field Customizer</vt:lpstr>
      <vt:lpstr>Listview Command Set Customizer</vt:lpstr>
      <vt:lpstr>Listview Customizer Command Set</vt:lpstr>
      <vt:lpstr>PowerPoint Presentation</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12</cp:revision>
  <dcterms:created xsi:type="dcterms:W3CDTF">2020-08-21T23:29:13Z</dcterms:created>
  <dcterms:modified xsi:type="dcterms:W3CDTF">2020-08-22T12:57:10Z</dcterms:modified>
</cp:coreProperties>
</file>